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Critical Section Problem in Operating Systems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The Critical Section Problem is a central challenge in concurrent programming. It ensures correct synchronization when multiple processes access shared resources. Solving it is vital for system stability and data integrity.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74294"/>
            <a:ext cx="7488079"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What is a Critical Section?</a:t>
            </a:r>
            <a:endParaRPr lang="en-US" sz="4450" dirty="0"/>
          </a:p>
        </p:txBody>
      </p:sp>
      <p:sp>
        <p:nvSpPr>
          <p:cNvPr id="3" name="Text 1"/>
          <p:cNvSpPr/>
          <p:nvPr/>
        </p:nvSpPr>
        <p:spPr>
          <a:xfrm>
            <a:off x="793790" y="325004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Definition</a:t>
            </a:r>
            <a:endParaRPr lang="en-US" sz="2200" dirty="0"/>
          </a:p>
        </p:txBody>
      </p:sp>
      <p:sp>
        <p:nvSpPr>
          <p:cNvPr id="4" name="Text 2"/>
          <p:cNvSpPr/>
          <p:nvPr/>
        </p:nvSpPr>
        <p:spPr>
          <a:xfrm>
            <a:off x="793790" y="3831193"/>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A critical section is a code segment. It accesses shared variables or resources. Only one process can execute it at a time.</a:t>
            </a:r>
            <a:endParaRPr lang="en-US" sz="1750" dirty="0"/>
          </a:p>
        </p:txBody>
      </p:sp>
      <p:sp>
        <p:nvSpPr>
          <p:cNvPr id="5" name="Text 3"/>
          <p:cNvSpPr/>
          <p:nvPr/>
        </p:nvSpPr>
        <p:spPr>
          <a:xfrm>
            <a:off x="5332928" y="325004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Purpose</a:t>
            </a:r>
            <a:endParaRPr lang="en-US" sz="2200" dirty="0"/>
          </a:p>
        </p:txBody>
      </p:sp>
      <p:sp>
        <p:nvSpPr>
          <p:cNvPr id="6" name="Text 4"/>
          <p:cNvSpPr/>
          <p:nvPr/>
        </p:nvSpPr>
        <p:spPr>
          <a:xfrm>
            <a:off x="5332928" y="3831193"/>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It prevents data inconsistency. This avoids unpredictable results. Shared data remains reliable.</a:t>
            </a:r>
            <a:endParaRPr lang="en-US" sz="1750" dirty="0"/>
          </a:p>
        </p:txBody>
      </p:sp>
      <p:pic>
        <p:nvPicPr>
          <p:cNvPr id="7" name="Image 0" descr="preencoded.png">    </p:cNvPr>
          <p:cNvPicPr>
            <a:picLocks noChangeAspect="1"/>
          </p:cNvPicPr>
          <p:nvPr/>
        </p:nvPicPr>
        <p:blipFill>
          <a:blip r:embed="rId1"/>
          <a:stretch>
            <a:fillRect/>
          </a:stretch>
        </p:blipFill>
        <p:spPr>
          <a:xfrm>
            <a:off x="9872067" y="3278386"/>
            <a:ext cx="3978116" cy="27217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32577"/>
          </a:xfrm>
          <a:prstGeom prst="rect">
            <a:avLst/>
          </a:prstGeom>
        </p:spPr>
      </p:pic>
      <p:sp>
        <p:nvSpPr>
          <p:cNvPr id="3" name="Text 0"/>
          <p:cNvSpPr/>
          <p:nvPr/>
        </p:nvSpPr>
        <p:spPr>
          <a:xfrm>
            <a:off x="780098" y="612934"/>
            <a:ext cx="7583805" cy="1393031"/>
          </a:xfrm>
          <a:prstGeom prst="rect">
            <a:avLst/>
          </a:prstGeom>
          <a:noFill/>
          <a:ln/>
        </p:spPr>
        <p:txBody>
          <a:bodyPr wrap="square" lIns="0" tIns="0" rIns="0" bIns="0" rtlCol="0" anchor="t"/>
          <a:lstStyle/>
          <a:p>
            <a:pPr algn="l" indent="0" marL="0">
              <a:lnSpc>
                <a:spcPts val="5450"/>
              </a:lnSpc>
              <a:buNone/>
            </a:pPr>
            <a:r>
              <a:rPr lang="en-US" sz="4350" b="1" dirty="0">
                <a:solidFill>
                  <a:srgbClr val="006747"/>
                </a:solidFill>
                <a:latin typeface="Noto Serif SC Bold" pitchFamily="34" charset="0"/>
                <a:ea typeface="Noto Serif SC Bold" pitchFamily="34" charset="-122"/>
                <a:cs typeface="Noto Serif SC Bold" pitchFamily="34" charset="-120"/>
              </a:rPr>
              <a:t>Race Condition and Synchronization</a:t>
            </a:r>
            <a:endParaRPr lang="en-US" sz="4350" dirty="0"/>
          </a:p>
        </p:txBody>
      </p:sp>
      <p:pic>
        <p:nvPicPr>
          <p:cNvPr id="4" name="Image 1" descr="preencoded.png">    </p:cNvPr>
          <p:cNvPicPr>
            <a:picLocks noChangeAspect="1"/>
          </p:cNvPicPr>
          <p:nvPr/>
        </p:nvPicPr>
        <p:blipFill>
          <a:blip r:embed="rId2"/>
          <a:stretch>
            <a:fillRect/>
          </a:stretch>
        </p:blipFill>
        <p:spPr>
          <a:xfrm>
            <a:off x="780098" y="2340293"/>
            <a:ext cx="1114425" cy="1997512"/>
          </a:xfrm>
          <a:prstGeom prst="rect">
            <a:avLst/>
          </a:prstGeom>
        </p:spPr>
      </p:pic>
      <p:sp>
        <p:nvSpPr>
          <p:cNvPr id="5" name="Text 1"/>
          <p:cNvSpPr/>
          <p:nvPr/>
        </p:nvSpPr>
        <p:spPr>
          <a:xfrm>
            <a:off x="2228850" y="2563178"/>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4B4A4A"/>
                </a:solidFill>
                <a:latin typeface="Noto Serif SC Bold" pitchFamily="34" charset="0"/>
                <a:ea typeface="Noto Serif SC Bold" pitchFamily="34" charset="-122"/>
                <a:cs typeface="Noto Serif SC Bold" pitchFamily="34" charset="-120"/>
              </a:rPr>
              <a:t>Race Condition</a:t>
            </a:r>
            <a:endParaRPr lang="en-US" sz="2150" dirty="0"/>
          </a:p>
        </p:txBody>
      </p:sp>
      <p:sp>
        <p:nvSpPr>
          <p:cNvPr id="6" name="Text 2"/>
          <p:cNvSpPr/>
          <p:nvPr/>
        </p:nvSpPr>
        <p:spPr>
          <a:xfrm>
            <a:off x="2228850" y="3045143"/>
            <a:ext cx="6135053" cy="1069777"/>
          </a:xfrm>
          <a:prstGeom prst="rect">
            <a:avLst/>
          </a:prstGeom>
          <a:noFill/>
          <a:ln/>
        </p:spPr>
        <p:txBody>
          <a:bodyPr wrap="square" lIns="0" tIns="0" rIns="0" bIns="0" rtlCol="0" anchor="t"/>
          <a:lstStyle/>
          <a:p>
            <a:pPr algn="l" indent="0" marL="0">
              <a:lnSpc>
                <a:spcPts val="2800"/>
              </a:lnSpc>
              <a:buNone/>
            </a:pPr>
            <a:r>
              <a:rPr lang="en-US" sz="1750" dirty="0">
                <a:solidFill>
                  <a:srgbClr val="4B4A4A"/>
                </a:solidFill>
                <a:latin typeface="Geist" pitchFamily="34" charset="0"/>
                <a:ea typeface="Geist" pitchFamily="34" charset="-122"/>
                <a:cs typeface="Geist" pitchFamily="34" charset="-120"/>
              </a:rPr>
              <a:t>Multiple processes access and modify shared data. This may lead to a race condition. The final value depends on execution order.</a:t>
            </a:r>
            <a:endParaRPr lang="en-US" sz="1750" dirty="0"/>
          </a:p>
        </p:txBody>
      </p:sp>
      <p:pic>
        <p:nvPicPr>
          <p:cNvPr id="7" name="Image 2" descr="preencoded.png">    </p:cNvPr>
          <p:cNvPicPr>
            <a:picLocks noChangeAspect="1"/>
          </p:cNvPicPr>
          <p:nvPr/>
        </p:nvPicPr>
        <p:blipFill>
          <a:blip r:embed="rId3"/>
          <a:stretch>
            <a:fillRect/>
          </a:stretch>
        </p:blipFill>
        <p:spPr>
          <a:xfrm>
            <a:off x="780098" y="4337804"/>
            <a:ext cx="1114425" cy="1640919"/>
          </a:xfrm>
          <a:prstGeom prst="rect">
            <a:avLst/>
          </a:prstGeom>
        </p:spPr>
      </p:pic>
      <p:sp>
        <p:nvSpPr>
          <p:cNvPr id="8" name="Text 3"/>
          <p:cNvSpPr/>
          <p:nvPr/>
        </p:nvSpPr>
        <p:spPr>
          <a:xfrm>
            <a:off x="2228850" y="4560689"/>
            <a:ext cx="2794159" cy="348258"/>
          </a:xfrm>
          <a:prstGeom prst="rect">
            <a:avLst/>
          </a:prstGeom>
          <a:noFill/>
          <a:ln/>
        </p:spPr>
        <p:txBody>
          <a:bodyPr wrap="none" lIns="0" tIns="0" rIns="0" bIns="0" rtlCol="0" anchor="t"/>
          <a:lstStyle/>
          <a:p>
            <a:pPr algn="l" indent="0" marL="0">
              <a:lnSpc>
                <a:spcPts val="2700"/>
              </a:lnSpc>
              <a:buNone/>
            </a:pPr>
            <a:r>
              <a:rPr lang="en-US" sz="2150" b="1" dirty="0">
                <a:solidFill>
                  <a:srgbClr val="4B4A4A"/>
                </a:solidFill>
                <a:latin typeface="Noto Serif SC Bold" pitchFamily="34" charset="0"/>
                <a:ea typeface="Noto Serif SC Bold" pitchFamily="34" charset="-122"/>
                <a:cs typeface="Noto Serif SC Bold" pitchFamily="34" charset="-120"/>
              </a:rPr>
              <a:t>Unexpected Results</a:t>
            </a:r>
            <a:endParaRPr lang="en-US" sz="2150" dirty="0"/>
          </a:p>
        </p:txBody>
      </p:sp>
      <p:sp>
        <p:nvSpPr>
          <p:cNvPr id="9" name="Text 4"/>
          <p:cNvSpPr/>
          <p:nvPr/>
        </p:nvSpPr>
        <p:spPr>
          <a:xfrm>
            <a:off x="2228850" y="5042654"/>
            <a:ext cx="6135053" cy="713184"/>
          </a:xfrm>
          <a:prstGeom prst="rect">
            <a:avLst/>
          </a:prstGeom>
          <a:noFill/>
          <a:ln/>
        </p:spPr>
        <p:txBody>
          <a:bodyPr wrap="square" lIns="0" tIns="0" rIns="0" bIns="0" rtlCol="0" anchor="t"/>
          <a:lstStyle/>
          <a:p>
            <a:pPr algn="l" indent="0" marL="0">
              <a:lnSpc>
                <a:spcPts val="2800"/>
              </a:lnSpc>
              <a:buNone/>
            </a:pPr>
            <a:r>
              <a:rPr lang="en-US" sz="1750" dirty="0">
                <a:solidFill>
                  <a:srgbClr val="4B4A4A"/>
                </a:solidFill>
                <a:latin typeface="Geist" pitchFamily="34" charset="0"/>
                <a:ea typeface="Geist" pitchFamily="34" charset="-122"/>
                <a:cs typeface="Geist" pitchFamily="34" charset="-120"/>
              </a:rPr>
              <a:t>Results can be unpredictable. Data corruption may occur. It causes system instability.</a:t>
            </a:r>
            <a:endParaRPr lang="en-US" sz="1750" dirty="0"/>
          </a:p>
        </p:txBody>
      </p:sp>
      <p:pic>
        <p:nvPicPr>
          <p:cNvPr id="10" name="Image 3" descr="preencoded.png">    </p:cNvPr>
          <p:cNvPicPr>
            <a:picLocks noChangeAspect="1"/>
          </p:cNvPicPr>
          <p:nvPr/>
        </p:nvPicPr>
        <p:blipFill>
          <a:blip r:embed="rId4"/>
          <a:stretch>
            <a:fillRect/>
          </a:stretch>
        </p:blipFill>
        <p:spPr>
          <a:xfrm>
            <a:off x="780098" y="5978723"/>
            <a:ext cx="1114425" cy="1640919"/>
          </a:xfrm>
          <a:prstGeom prst="rect">
            <a:avLst/>
          </a:prstGeom>
        </p:spPr>
      </p:pic>
      <p:sp>
        <p:nvSpPr>
          <p:cNvPr id="11" name="Text 5"/>
          <p:cNvSpPr/>
          <p:nvPr/>
        </p:nvSpPr>
        <p:spPr>
          <a:xfrm>
            <a:off x="2228850" y="6201608"/>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4B4A4A"/>
                </a:solidFill>
                <a:latin typeface="Noto Serif SC Bold" pitchFamily="34" charset="0"/>
                <a:ea typeface="Noto Serif SC Bold" pitchFamily="34" charset="-122"/>
                <a:cs typeface="Noto Serif SC Bold" pitchFamily="34" charset="-120"/>
              </a:rPr>
              <a:t>Synchronization</a:t>
            </a:r>
            <a:endParaRPr lang="en-US" sz="2150" dirty="0"/>
          </a:p>
        </p:txBody>
      </p:sp>
      <p:sp>
        <p:nvSpPr>
          <p:cNvPr id="12" name="Text 6"/>
          <p:cNvSpPr/>
          <p:nvPr/>
        </p:nvSpPr>
        <p:spPr>
          <a:xfrm>
            <a:off x="2228850" y="6683573"/>
            <a:ext cx="6135053" cy="713184"/>
          </a:xfrm>
          <a:prstGeom prst="rect">
            <a:avLst/>
          </a:prstGeom>
          <a:noFill/>
          <a:ln/>
        </p:spPr>
        <p:txBody>
          <a:bodyPr wrap="square" lIns="0" tIns="0" rIns="0" bIns="0" rtlCol="0" anchor="t"/>
          <a:lstStyle/>
          <a:p>
            <a:pPr algn="l" indent="0" marL="0">
              <a:lnSpc>
                <a:spcPts val="2800"/>
              </a:lnSpc>
              <a:buNone/>
            </a:pPr>
            <a:r>
              <a:rPr lang="en-US" sz="1750" dirty="0">
                <a:solidFill>
                  <a:srgbClr val="4B4A4A"/>
                </a:solidFill>
                <a:latin typeface="Geist" pitchFamily="34" charset="0"/>
                <a:ea typeface="Geist" pitchFamily="34" charset="-122"/>
                <a:cs typeface="Geist" pitchFamily="34" charset="-120"/>
              </a:rPr>
              <a:t>Synchronization mechanisms are required. They coordinate access. This ensures consistent outcomes.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4980"/>
          </a:xfrm>
          <a:prstGeom prst="rect">
            <a:avLst/>
          </a:prstGeom>
        </p:spPr>
      </p:pic>
      <p:sp>
        <p:nvSpPr>
          <p:cNvPr id="3" name="Text 0"/>
          <p:cNvSpPr/>
          <p:nvPr/>
        </p:nvSpPr>
        <p:spPr>
          <a:xfrm>
            <a:off x="718661" y="3291483"/>
            <a:ext cx="9620964" cy="641747"/>
          </a:xfrm>
          <a:prstGeom prst="rect">
            <a:avLst/>
          </a:prstGeom>
          <a:noFill/>
          <a:ln/>
        </p:spPr>
        <p:txBody>
          <a:bodyPr wrap="none" lIns="0" tIns="0" rIns="0" bIns="0" rtlCol="0" anchor="t"/>
          <a:lstStyle/>
          <a:p>
            <a:pPr algn="l" indent="0" marL="0">
              <a:lnSpc>
                <a:spcPts val="5050"/>
              </a:lnSpc>
              <a:buNone/>
            </a:pPr>
            <a:r>
              <a:rPr lang="en-US" sz="4000" b="1" dirty="0">
                <a:solidFill>
                  <a:srgbClr val="006747"/>
                </a:solidFill>
                <a:latin typeface="Noto Serif SC Bold" pitchFamily="34" charset="0"/>
                <a:ea typeface="Noto Serif SC Bold" pitchFamily="34" charset="-122"/>
                <a:cs typeface="Noto Serif SC Bold" pitchFamily="34" charset="-120"/>
              </a:rPr>
              <a:t>Classical Example: Two Process Race</a:t>
            </a:r>
            <a:endParaRPr lang="en-US" sz="4000" dirty="0"/>
          </a:p>
        </p:txBody>
      </p:sp>
      <p:sp>
        <p:nvSpPr>
          <p:cNvPr id="4" name="Shape 1"/>
          <p:cNvSpPr/>
          <p:nvPr/>
        </p:nvSpPr>
        <p:spPr>
          <a:xfrm>
            <a:off x="718661" y="4241125"/>
            <a:ext cx="13193078" cy="2375535"/>
          </a:xfrm>
          <a:prstGeom prst="roundRect">
            <a:avLst>
              <a:gd name="adj" fmla="val 7780"/>
            </a:avLst>
          </a:prstGeom>
          <a:noFill/>
          <a:ln w="7620">
            <a:solidFill>
              <a:srgbClr val="000000">
                <a:alpha val="8000"/>
              </a:srgbClr>
            </a:solidFill>
            <a:prstDash val="solid"/>
          </a:ln>
        </p:spPr>
      </p:sp>
      <p:sp>
        <p:nvSpPr>
          <p:cNvPr id="5" name="Shape 2"/>
          <p:cNvSpPr/>
          <p:nvPr/>
        </p:nvSpPr>
        <p:spPr>
          <a:xfrm>
            <a:off x="726281" y="4248745"/>
            <a:ext cx="13177837" cy="590074"/>
          </a:xfrm>
          <a:prstGeom prst="rect">
            <a:avLst/>
          </a:prstGeom>
          <a:solidFill>
            <a:srgbClr val="FFFFFF">
              <a:alpha val="4000"/>
            </a:srgbClr>
          </a:solidFill>
          <a:ln/>
        </p:spPr>
      </p:sp>
      <p:sp>
        <p:nvSpPr>
          <p:cNvPr id="6" name="Text 3"/>
          <p:cNvSpPr/>
          <p:nvPr/>
        </p:nvSpPr>
        <p:spPr>
          <a:xfrm>
            <a:off x="931545" y="4379476"/>
            <a:ext cx="288012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1</a:t>
            </a:r>
            <a:endParaRPr lang="en-US" sz="1600" dirty="0"/>
          </a:p>
        </p:txBody>
      </p:sp>
      <p:sp>
        <p:nvSpPr>
          <p:cNvPr id="7" name="Text 4"/>
          <p:cNvSpPr/>
          <p:nvPr/>
        </p:nvSpPr>
        <p:spPr>
          <a:xfrm>
            <a:off x="4229814" y="4379476"/>
            <a:ext cx="287631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Read Value (3)</a:t>
            </a:r>
            <a:endParaRPr lang="en-US" sz="1600" dirty="0"/>
          </a:p>
        </p:txBody>
      </p:sp>
      <p:sp>
        <p:nvSpPr>
          <p:cNvPr id="8" name="Text 5"/>
          <p:cNvSpPr/>
          <p:nvPr/>
        </p:nvSpPr>
        <p:spPr>
          <a:xfrm>
            <a:off x="7524274" y="4379476"/>
            <a:ext cx="287631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a:t>
            </a:r>
            <a:endParaRPr lang="en-US" sz="1600" dirty="0"/>
          </a:p>
        </p:txBody>
      </p:sp>
      <p:sp>
        <p:nvSpPr>
          <p:cNvPr id="9" name="Text 6"/>
          <p:cNvSpPr/>
          <p:nvPr/>
        </p:nvSpPr>
        <p:spPr>
          <a:xfrm>
            <a:off x="10818733" y="4379476"/>
            <a:ext cx="288012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3</a:t>
            </a:r>
            <a:endParaRPr lang="en-US" sz="1600" dirty="0"/>
          </a:p>
        </p:txBody>
      </p:sp>
      <p:sp>
        <p:nvSpPr>
          <p:cNvPr id="10" name="Shape 7"/>
          <p:cNvSpPr/>
          <p:nvPr/>
        </p:nvSpPr>
        <p:spPr>
          <a:xfrm>
            <a:off x="726281" y="4838819"/>
            <a:ext cx="13177837" cy="590074"/>
          </a:xfrm>
          <a:prstGeom prst="rect">
            <a:avLst/>
          </a:prstGeom>
          <a:solidFill>
            <a:srgbClr val="000000">
              <a:alpha val="4000"/>
            </a:srgbClr>
          </a:solidFill>
          <a:ln/>
        </p:spPr>
      </p:sp>
      <p:sp>
        <p:nvSpPr>
          <p:cNvPr id="11" name="Text 8"/>
          <p:cNvSpPr/>
          <p:nvPr/>
        </p:nvSpPr>
        <p:spPr>
          <a:xfrm>
            <a:off x="931545" y="4969550"/>
            <a:ext cx="288012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2</a:t>
            </a:r>
            <a:endParaRPr lang="en-US" sz="1600" dirty="0"/>
          </a:p>
        </p:txBody>
      </p:sp>
      <p:sp>
        <p:nvSpPr>
          <p:cNvPr id="12" name="Text 9"/>
          <p:cNvSpPr/>
          <p:nvPr/>
        </p:nvSpPr>
        <p:spPr>
          <a:xfrm>
            <a:off x="4229814" y="4969550"/>
            <a:ext cx="287631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a:t>
            </a:r>
            <a:endParaRPr lang="en-US" sz="1600" dirty="0"/>
          </a:p>
        </p:txBody>
      </p:sp>
      <p:sp>
        <p:nvSpPr>
          <p:cNvPr id="13" name="Text 10"/>
          <p:cNvSpPr/>
          <p:nvPr/>
        </p:nvSpPr>
        <p:spPr>
          <a:xfrm>
            <a:off x="7524274" y="4969550"/>
            <a:ext cx="287631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Read Value (3)</a:t>
            </a:r>
            <a:endParaRPr lang="en-US" sz="1600" dirty="0"/>
          </a:p>
        </p:txBody>
      </p:sp>
      <p:sp>
        <p:nvSpPr>
          <p:cNvPr id="14" name="Text 11"/>
          <p:cNvSpPr/>
          <p:nvPr/>
        </p:nvSpPr>
        <p:spPr>
          <a:xfrm>
            <a:off x="10818733" y="4969550"/>
            <a:ext cx="288012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3</a:t>
            </a:r>
            <a:endParaRPr lang="en-US" sz="1600" dirty="0"/>
          </a:p>
        </p:txBody>
      </p:sp>
      <p:sp>
        <p:nvSpPr>
          <p:cNvPr id="15" name="Shape 12"/>
          <p:cNvSpPr/>
          <p:nvPr/>
        </p:nvSpPr>
        <p:spPr>
          <a:xfrm>
            <a:off x="726281" y="5428893"/>
            <a:ext cx="13177837" cy="590074"/>
          </a:xfrm>
          <a:prstGeom prst="rect">
            <a:avLst/>
          </a:prstGeom>
          <a:solidFill>
            <a:srgbClr val="FFFFFF">
              <a:alpha val="4000"/>
            </a:srgbClr>
          </a:solidFill>
          <a:ln/>
        </p:spPr>
      </p:sp>
      <p:sp>
        <p:nvSpPr>
          <p:cNvPr id="16" name="Text 13"/>
          <p:cNvSpPr/>
          <p:nvPr/>
        </p:nvSpPr>
        <p:spPr>
          <a:xfrm>
            <a:off x="931545" y="5559623"/>
            <a:ext cx="288012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3</a:t>
            </a:r>
            <a:endParaRPr lang="en-US" sz="1600" dirty="0"/>
          </a:p>
        </p:txBody>
      </p:sp>
      <p:sp>
        <p:nvSpPr>
          <p:cNvPr id="17" name="Text 14"/>
          <p:cNvSpPr/>
          <p:nvPr/>
        </p:nvSpPr>
        <p:spPr>
          <a:xfrm>
            <a:off x="4229814" y="5559623"/>
            <a:ext cx="287631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Increment (4)</a:t>
            </a:r>
            <a:endParaRPr lang="en-US" sz="1600" dirty="0"/>
          </a:p>
        </p:txBody>
      </p:sp>
      <p:sp>
        <p:nvSpPr>
          <p:cNvPr id="18" name="Text 15"/>
          <p:cNvSpPr/>
          <p:nvPr/>
        </p:nvSpPr>
        <p:spPr>
          <a:xfrm>
            <a:off x="7524274" y="5559623"/>
            <a:ext cx="287631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a:t>
            </a:r>
            <a:endParaRPr lang="en-US" sz="1600" dirty="0"/>
          </a:p>
        </p:txBody>
      </p:sp>
      <p:sp>
        <p:nvSpPr>
          <p:cNvPr id="19" name="Text 16"/>
          <p:cNvSpPr/>
          <p:nvPr/>
        </p:nvSpPr>
        <p:spPr>
          <a:xfrm>
            <a:off x="10818733" y="5559623"/>
            <a:ext cx="288012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4</a:t>
            </a:r>
            <a:endParaRPr lang="en-US" sz="1600" dirty="0"/>
          </a:p>
        </p:txBody>
      </p:sp>
      <p:sp>
        <p:nvSpPr>
          <p:cNvPr id="20" name="Shape 17"/>
          <p:cNvSpPr/>
          <p:nvPr/>
        </p:nvSpPr>
        <p:spPr>
          <a:xfrm>
            <a:off x="726281" y="6018967"/>
            <a:ext cx="13177837" cy="590074"/>
          </a:xfrm>
          <a:prstGeom prst="rect">
            <a:avLst/>
          </a:prstGeom>
          <a:solidFill>
            <a:srgbClr val="000000">
              <a:alpha val="4000"/>
            </a:srgbClr>
          </a:solidFill>
          <a:ln/>
        </p:spPr>
      </p:sp>
      <p:sp>
        <p:nvSpPr>
          <p:cNvPr id="21" name="Text 18"/>
          <p:cNvSpPr/>
          <p:nvPr/>
        </p:nvSpPr>
        <p:spPr>
          <a:xfrm>
            <a:off x="931545" y="6149697"/>
            <a:ext cx="288012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4</a:t>
            </a:r>
            <a:endParaRPr lang="en-US" sz="1600" dirty="0"/>
          </a:p>
        </p:txBody>
      </p:sp>
      <p:sp>
        <p:nvSpPr>
          <p:cNvPr id="22" name="Text 19"/>
          <p:cNvSpPr/>
          <p:nvPr/>
        </p:nvSpPr>
        <p:spPr>
          <a:xfrm>
            <a:off x="4229814" y="6149697"/>
            <a:ext cx="287631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a:t>
            </a:r>
            <a:endParaRPr lang="en-US" sz="1600" dirty="0"/>
          </a:p>
        </p:txBody>
      </p:sp>
      <p:sp>
        <p:nvSpPr>
          <p:cNvPr id="23" name="Text 20"/>
          <p:cNvSpPr/>
          <p:nvPr/>
        </p:nvSpPr>
        <p:spPr>
          <a:xfrm>
            <a:off x="7524274" y="6149697"/>
            <a:ext cx="287631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Decrement (2)</a:t>
            </a:r>
            <a:endParaRPr lang="en-US" sz="1600" dirty="0"/>
          </a:p>
        </p:txBody>
      </p:sp>
      <p:sp>
        <p:nvSpPr>
          <p:cNvPr id="24" name="Text 21"/>
          <p:cNvSpPr/>
          <p:nvPr/>
        </p:nvSpPr>
        <p:spPr>
          <a:xfrm>
            <a:off x="10818733" y="6149697"/>
            <a:ext cx="2880122" cy="328613"/>
          </a:xfrm>
          <a:prstGeom prst="rect">
            <a:avLst/>
          </a:prstGeom>
          <a:noFill/>
          <a:ln/>
        </p:spPr>
        <p:txBody>
          <a:bodyPr wrap="non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2</a:t>
            </a:r>
            <a:endParaRPr lang="en-US" sz="1600" dirty="0"/>
          </a:p>
        </p:txBody>
      </p:sp>
      <p:sp>
        <p:nvSpPr>
          <p:cNvPr id="25" name="Text 22"/>
          <p:cNvSpPr/>
          <p:nvPr/>
        </p:nvSpPr>
        <p:spPr>
          <a:xfrm>
            <a:off x="718661" y="6847642"/>
            <a:ext cx="13193078" cy="657225"/>
          </a:xfrm>
          <a:prstGeom prst="rect">
            <a:avLst/>
          </a:prstGeom>
          <a:noFill/>
          <a:ln/>
        </p:spPr>
        <p:txBody>
          <a:bodyPr wrap="square" lIns="0" tIns="0" rIns="0" bIns="0" rtlCol="0" anchor="t"/>
          <a:lstStyle/>
          <a:p>
            <a:pPr algn="l" indent="0" marL="0">
              <a:lnSpc>
                <a:spcPts val="2550"/>
              </a:lnSpc>
              <a:buNone/>
            </a:pPr>
            <a:r>
              <a:rPr lang="en-US" sz="1600" dirty="0">
                <a:solidFill>
                  <a:srgbClr val="4B4A4A"/>
                </a:solidFill>
                <a:latin typeface="Geist" pitchFamily="34" charset="0"/>
                <a:ea typeface="Geist" pitchFamily="34" charset="-122"/>
                <a:cs typeface="Geist" pitchFamily="34" charset="-120"/>
              </a:rPr>
              <a:t>Consider a shared variable initialized to 3. If one process increments and another decrements concurrently without synchronization, the final value can be incorrect. The output depends on the precise order of operations, leading to unpredictable results.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35207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Requirements for a Solution</a:t>
            </a:r>
            <a:endParaRPr lang="en-US" sz="4450" dirty="0"/>
          </a:p>
        </p:txBody>
      </p:sp>
      <p:sp>
        <p:nvSpPr>
          <p:cNvPr id="4" name="Shape 1"/>
          <p:cNvSpPr/>
          <p:nvPr/>
        </p:nvSpPr>
        <p:spPr>
          <a:xfrm>
            <a:off x="793790" y="3109793"/>
            <a:ext cx="510302" cy="510302"/>
          </a:xfrm>
          <a:prstGeom prst="roundRect">
            <a:avLst>
              <a:gd name="adj" fmla="val 40005"/>
            </a:avLst>
          </a:prstGeom>
          <a:solidFill>
            <a:srgbClr val="D1EFE4"/>
          </a:solidFill>
          <a:ln w="7620">
            <a:solidFill>
              <a:srgbClr val="B7D5CA"/>
            </a:solidFill>
            <a:prstDash val="solid"/>
          </a:ln>
        </p:spPr>
      </p:sp>
      <p:pic>
        <p:nvPicPr>
          <p:cNvPr id="5" name="Image 1" descr="preencoded.png">    </p:cNvPr>
          <p:cNvPicPr>
            <a:picLocks noChangeAspect="1"/>
          </p:cNvPicPr>
          <p:nvPr/>
        </p:nvPicPr>
        <p:blipFill>
          <a:blip r:embed="rId2"/>
          <a:stretch>
            <a:fillRect/>
          </a:stretch>
        </p:blipFill>
        <p:spPr>
          <a:xfrm>
            <a:off x="878860" y="3152299"/>
            <a:ext cx="340162" cy="425291"/>
          </a:xfrm>
          <a:prstGeom prst="rect">
            <a:avLst/>
          </a:prstGeom>
        </p:spPr>
      </p:pic>
      <p:sp>
        <p:nvSpPr>
          <p:cNvPr id="6" name="Text 2"/>
          <p:cNvSpPr/>
          <p:nvPr/>
        </p:nvSpPr>
        <p:spPr>
          <a:xfrm>
            <a:off x="1530906" y="31876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Mutual Exclusion</a:t>
            </a:r>
            <a:endParaRPr lang="en-US" sz="2200" dirty="0"/>
          </a:p>
        </p:txBody>
      </p:sp>
      <p:sp>
        <p:nvSpPr>
          <p:cNvPr id="7" name="Text 3"/>
          <p:cNvSpPr/>
          <p:nvPr/>
        </p:nvSpPr>
        <p:spPr>
          <a:xfrm>
            <a:off x="1530906" y="3678079"/>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Only one process can be in its critical section at any given time. This is the fundamental requirement.</a:t>
            </a:r>
            <a:endParaRPr lang="en-US" sz="1750" dirty="0"/>
          </a:p>
        </p:txBody>
      </p:sp>
      <p:sp>
        <p:nvSpPr>
          <p:cNvPr id="8" name="Shape 4"/>
          <p:cNvSpPr/>
          <p:nvPr/>
        </p:nvSpPr>
        <p:spPr>
          <a:xfrm>
            <a:off x="4713803" y="3109793"/>
            <a:ext cx="510302" cy="510302"/>
          </a:xfrm>
          <a:prstGeom prst="roundRect">
            <a:avLst>
              <a:gd name="adj" fmla="val 40005"/>
            </a:avLst>
          </a:prstGeom>
          <a:solidFill>
            <a:srgbClr val="D1EFE4"/>
          </a:solidFill>
          <a:ln w="7620">
            <a:solidFill>
              <a:srgbClr val="B7D5CA"/>
            </a:solidFill>
            <a:prstDash val="solid"/>
          </a:ln>
        </p:spPr>
      </p:sp>
      <p:sp>
        <p:nvSpPr>
          <p:cNvPr id="9" name="Text 5"/>
          <p:cNvSpPr/>
          <p:nvPr/>
        </p:nvSpPr>
        <p:spPr>
          <a:xfrm>
            <a:off x="4798874" y="315229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2</a:t>
            </a:r>
            <a:endParaRPr lang="en-US" sz="2650" dirty="0"/>
          </a:p>
        </p:txBody>
      </p:sp>
      <p:sp>
        <p:nvSpPr>
          <p:cNvPr id="10" name="Text 6"/>
          <p:cNvSpPr/>
          <p:nvPr/>
        </p:nvSpPr>
        <p:spPr>
          <a:xfrm>
            <a:off x="5450919" y="31876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Progress</a:t>
            </a:r>
            <a:endParaRPr lang="en-US" sz="2200" dirty="0"/>
          </a:p>
        </p:txBody>
      </p:sp>
      <p:sp>
        <p:nvSpPr>
          <p:cNvPr id="11" name="Text 7"/>
          <p:cNvSpPr/>
          <p:nvPr/>
        </p:nvSpPr>
        <p:spPr>
          <a:xfrm>
            <a:off x="5450919" y="3678079"/>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Processes not in their critical section cannot block others. They must be allowed to enter freely.</a:t>
            </a:r>
            <a:endParaRPr lang="en-US" sz="1750" dirty="0"/>
          </a:p>
        </p:txBody>
      </p:sp>
      <p:sp>
        <p:nvSpPr>
          <p:cNvPr id="12" name="Shape 8"/>
          <p:cNvSpPr/>
          <p:nvPr/>
        </p:nvSpPr>
        <p:spPr>
          <a:xfrm>
            <a:off x="793790" y="5583317"/>
            <a:ext cx="510302" cy="510302"/>
          </a:xfrm>
          <a:prstGeom prst="roundRect">
            <a:avLst>
              <a:gd name="adj" fmla="val 40005"/>
            </a:avLst>
          </a:prstGeom>
          <a:solidFill>
            <a:srgbClr val="D1EFE4"/>
          </a:solidFill>
          <a:ln w="7620">
            <a:solidFill>
              <a:srgbClr val="B7D5CA"/>
            </a:solidFill>
            <a:prstDash val="solid"/>
          </a:ln>
        </p:spPr>
      </p:sp>
      <p:sp>
        <p:nvSpPr>
          <p:cNvPr id="13" name="Text 9"/>
          <p:cNvSpPr/>
          <p:nvPr/>
        </p:nvSpPr>
        <p:spPr>
          <a:xfrm>
            <a:off x="878860" y="5625822"/>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3</a:t>
            </a:r>
            <a:endParaRPr lang="en-US" sz="2650" dirty="0"/>
          </a:p>
        </p:txBody>
      </p:sp>
      <p:sp>
        <p:nvSpPr>
          <p:cNvPr id="14" name="Text 10"/>
          <p:cNvSpPr/>
          <p:nvPr/>
        </p:nvSpPr>
        <p:spPr>
          <a:xfrm>
            <a:off x="1530906" y="566118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Bounded Waiting</a:t>
            </a:r>
            <a:endParaRPr lang="en-US" sz="2200" dirty="0"/>
          </a:p>
        </p:txBody>
      </p:sp>
      <p:sp>
        <p:nvSpPr>
          <p:cNvPr id="15" name="Text 11"/>
          <p:cNvSpPr/>
          <p:nvPr/>
        </p:nvSpPr>
        <p:spPr>
          <a:xfrm>
            <a:off x="1530906" y="6151602"/>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There must be a limit on how long a process waits. It ensures fairness and prevents starvation.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98840"/>
            <a:ext cx="11703606"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Example Problem: Bank Account Update</a:t>
            </a:r>
            <a:endParaRPr lang="en-US" sz="4450" dirty="0"/>
          </a:p>
        </p:txBody>
      </p:sp>
      <p:pic>
        <p:nvPicPr>
          <p:cNvPr id="3" name="Image 0" descr="preencoded.png">    </p:cNvPr>
          <p:cNvPicPr>
            <a:picLocks noChangeAspect="1"/>
          </p:cNvPicPr>
          <p:nvPr/>
        </p:nvPicPr>
        <p:blipFill>
          <a:blip r:embed="rId1"/>
          <a:stretch>
            <a:fillRect/>
          </a:stretch>
        </p:blipFill>
        <p:spPr>
          <a:xfrm>
            <a:off x="793790" y="2502932"/>
            <a:ext cx="6244709" cy="4272677"/>
          </a:xfrm>
          <a:prstGeom prst="rect">
            <a:avLst/>
          </a:prstGeom>
        </p:spPr>
      </p:pic>
      <p:sp>
        <p:nvSpPr>
          <p:cNvPr id="4" name="Text 1"/>
          <p:cNvSpPr/>
          <p:nvPr/>
        </p:nvSpPr>
        <p:spPr>
          <a:xfrm>
            <a:off x="7599521" y="247459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The Scenario</a:t>
            </a:r>
            <a:endParaRPr lang="en-US" sz="2200" dirty="0"/>
          </a:p>
        </p:txBody>
      </p:sp>
      <p:sp>
        <p:nvSpPr>
          <p:cNvPr id="5" name="Text 2"/>
          <p:cNvSpPr/>
          <p:nvPr/>
        </p:nvSpPr>
        <p:spPr>
          <a:xfrm>
            <a:off x="7599521" y="305573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Imagine two threads updating a bank balance concurrently. Both threads read the current balance, modify it, and write it back.</a:t>
            </a:r>
            <a:endParaRPr lang="en-US" sz="1750" dirty="0"/>
          </a:p>
        </p:txBody>
      </p:sp>
      <p:sp>
        <p:nvSpPr>
          <p:cNvPr id="6" name="Text 3"/>
          <p:cNvSpPr/>
          <p:nvPr/>
        </p:nvSpPr>
        <p:spPr>
          <a:xfrm>
            <a:off x="7599521" y="437126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The Conflict</a:t>
            </a:r>
            <a:endParaRPr lang="en-US" sz="2200" dirty="0"/>
          </a:p>
        </p:txBody>
      </p:sp>
      <p:sp>
        <p:nvSpPr>
          <p:cNvPr id="7" name="Text 4"/>
          <p:cNvSpPr/>
          <p:nvPr/>
        </p:nvSpPr>
        <p:spPr>
          <a:xfrm>
            <a:off x="7599521" y="4952405"/>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Without mutual exclusion, updates can be lost. If Thread A reads 100, Thread B reads 100, and both add 50, the final balance might be 150 instead of 200. The output depends on which process writes last, leading to an incorrect balance.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884515"/>
            <a:ext cx="6809423"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Popular Solutions in OS</a:t>
            </a:r>
            <a:endParaRPr lang="en-US" sz="4450" dirty="0"/>
          </a:p>
        </p:txBody>
      </p:sp>
      <p:sp>
        <p:nvSpPr>
          <p:cNvPr id="4" name="Shape 1"/>
          <p:cNvSpPr/>
          <p:nvPr/>
        </p:nvSpPr>
        <p:spPr>
          <a:xfrm>
            <a:off x="6280190" y="1933456"/>
            <a:ext cx="3664863" cy="3136702"/>
          </a:xfrm>
          <a:prstGeom prst="roundRect">
            <a:avLst>
              <a:gd name="adj" fmla="val 6508"/>
            </a:avLst>
          </a:prstGeom>
          <a:solidFill>
            <a:srgbClr val="D1EFE4"/>
          </a:solidFill>
          <a:ln w="7620">
            <a:solidFill>
              <a:srgbClr val="B7D5CA"/>
            </a:solidFill>
            <a:prstDash val="solid"/>
          </a:ln>
        </p:spPr>
      </p:sp>
      <p:sp>
        <p:nvSpPr>
          <p:cNvPr id="5" name="Text 2"/>
          <p:cNvSpPr/>
          <p:nvPr/>
        </p:nvSpPr>
        <p:spPr>
          <a:xfrm>
            <a:off x="6514624" y="216789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Locks and Mutexes</a:t>
            </a:r>
            <a:endParaRPr lang="en-US" sz="2200" dirty="0"/>
          </a:p>
        </p:txBody>
      </p:sp>
      <p:sp>
        <p:nvSpPr>
          <p:cNvPr id="6" name="Text 3"/>
          <p:cNvSpPr/>
          <p:nvPr/>
        </p:nvSpPr>
        <p:spPr>
          <a:xfrm>
            <a:off x="6514624" y="2658308"/>
            <a:ext cx="3195995" cy="1814513"/>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These are basic synchronization primitives. They enforce mutual exclusion. Only one thread can acquire a lock at a time.</a:t>
            </a:r>
            <a:endParaRPr lang="en-US" sz="1750" dirty="0"/>
          </a:p>
        </p:txBody>
      </p:sp>
      <p:sp>
        <p:nvSpPr>
          <p:cNvPr id="7" name="Shape 4"/>
          <p:cNvSpPr/>
          <p:nvPr/>
        </p:nvSpPr>
        <p:spPr>
          <a:xfrm>
            <a:off x="10171867" y="1933456"/>
            <a:ext cx="3664863" cy="3136702"/>
          </a:xfrm>
          <a:prstGeom prst="roundRect">
            <a:avLst>
              <a:gd name="adj" fmla="val 6508"/>
            </a:avLst>
          </a:prstGeom>
          <a:solidFill>
            <a:srgbClr val="D1EFE4"/>
          </a:solidFill>
          <a:ln w="7620">
            <a:solidFill>
              <a:srgbClr val="B7D5CA"/>
            </a:solidFill>
            <a:prstDash val="solid"/>
          </a:ln>
        </p:spPr>
      </p:sp>
      <p:sp>
        <p:nvSpPr>
          <p:cNvPr id="8" name="Text 5"/>
          <p:cNvSpPr/>
          <p:nvPr/>
        </p:nvSpPr>
        <p:spPr>
          <a:xfrm>
            <a:off x="10406301" y="216789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Semaphores</a:t>
            </a:r>
            <a:endParaRPr lang="en-US" sz="2200" dirty="0"/>
          </a:p>
        </p:txBody>
      </p:sp>
      <p:sp>
        <p:nvSpPr>
          <p:cNvPr id="9" name="Text 6"/>
          <p:cNvSpPr/>
          <p:nvPr/>
        </p:nvSpPr>
        <p:spPr>
          <a:xfrm>
            <a:off x="10406301" y="2658308"/>
            <a:ext cx="3195995" cy="217741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Semaphores offer more general synchronization. They control access to a shared resource. They can allow multiple users or signal events.</a:t>
            </a:r>
            <a:endParaRPr lang="en-US" sz="1750" dirty="0"/>
          </a:p>
        </p:txBody>
      </p:sp>
      <p:sp>
        <p:nvSpPr>
          <p:cNvPr id="10" name="Shape 7"/>
          <p:cNvSpPr/>
          <p:nvPr/>
        </p:nvSpPr>
        <p:spPr>
          <a:xfrm>
            <a:off x="6280190" y="5296972"/>
            <a:ext cx="7556421" cy="2047994"/>
          </a:xfrm>
          <a:prstGeom prst="roundRect">
            <a:avLst>
              <a:gd name="adj" fmla="val 9968"/>
            </a:avLst>
          </a:prstGeom>
          <a:solidFill>
            <a:srgbClr val="D1EFE4"/>
          </a:solidFill>
          <a:ln w="7620">
            <a:solidFill>
              <a:srgbClr val="B7D5CA"/>
            </a:solidFill>
            <a:prstDash val="solid"/>
          </a:ln>
        </p:spPr>
      </p:sp>
      <p:sp>
        <p:nvSpPr>
          <p:cNvPr id="11" name="Text 8"/>
          <p:cNvSpPr/>
          <p:nvPr/>
        </p:nvSpPr>
        <p:spPr>
          <a:xfrm>
            <a:off x="6514624" y="553140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Classic Algorithms</a:t>
            </a:r>
            <a:endParaRPr lang="en-US" sz="2200" dirty="0"/>
          </a:p>
        </p:txBody>
      </p:sp>
      <p:sp>
        <p:nvSpPr>
          <p:cNvPr id="12" name="Text 9"/>
          <p:cNvSpPr/>
          <p:nvPr/>
        </p:nvSpPr>
        <p:spPr>
          <a:xfrm>
            <a:off x="6514624" y="6021824"/>
            <a:ext cx="7087553"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Test-and-set provides atomic operations. Peterson’s algorithm is a software-based solution. It ensures mutual exclusion for two processes.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7406997"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Conclusion &amp; Importance</a:t>
            </a:r>
            <a:endParaRPr lang="en-US" sz="4450" dirty="0"/>
          </a:p>
        </p:txBody>
      </p:sp>
      <p:pic>
        <p:nvPicPr>
          <p:cNvPr id="3" name="Image 0" descr="preencoded.png">    </p:cNvPr>
          <p:cNvPicPr>
            <a:picLocks noChangeAspect="1"/>
          </p:cNvPicPr>
          <p:nvPr/>
        </p:nvPicPr>
        <p:blipFill>
          <a:blip r:embed="rId1"/>
          <a:stretch>
            <a:fillRect/>
          </a:stretch>
        </p:blipFill>
        <p:spPr>
          <a:xfrm>
            <a:off x="2978348" y="2134553"/>
            <a:ext cx="2152055" cy="1669852"/>
          </a:xfrm>
          <a:prstGeom prst="rect">
            <a:avLst/>
          </a:prstGeom>
        </p:spPr>
      </p:pic>
      <p:sp>
        <p:nvSpPr>
          <p:cNvPr id="4" name="Text 1"/>
          <p:cNvSpPr/>
          <p:nvPr/>
        </p:nvSpPr>
        <p:spPr>
          <a:xfrm>
            <a:off x="3894892" y="2986564"/>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4B4A4A"/>
                </a:solidFill>
                <a:latin typeface="Noto Serif SC Bold" pitchFamily="34" charset="0"/>
                <a:ea typeface="Noto Serif SC Bold" pitchFamily="34" charset="-122"/>
                <a:cs typeface="Noto Serif SC Bold" pitchFamily="34" charset="-120"/>
              </a:rPr>
              <a:t>1</a:t>
            </a:r>
            <a:endParaRPr lang="en-US" sz="2500" dirty="0"/>
          </a:p>
        </p:txBody>
      </p:sp>
      <p:sp>
        <p:nvSpPr>
          <p:cNvPr id="5" name="Text 2"/>
          <p:cNvSpPr/>
          <p:nvPr/>
        </p:nvSpPr>
        <p:spPr>
          <a:xfrm>
            <a:off x="5357217" y="2542818"/>
            <a:ext cx="3081457"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Reliable Applications</a:t>
            </a:r>
            <a:endParaRPr lang="en-US" sz="2200" dirty="0"/>
          </a:p>
        </p:txBody>
      </p:sp>
      <p:sp>
        <p:nvSpPr>
          <p:cNvPr id="6" name="Text 3"/>
          <p:cNvSpPr/>
          <p:nvPr/>
        </p:nvSpPr>
        <p:spPr>
          <a:xfrm>
            <a:off x="5357217" y="3033236"/>
            <a:ext cx="5847874"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Foundation for safe, reliable multi-threaded applications.</a:t>
            </a:r>
            <a:endParaRPr lang="en-US" sz="1750" dirty="0"/>
          </a:p>
        </p:txBody>
      </p:sp>
      <p:sp>
        <p:nvSpPr>
          <p:cNvPr id="7" name="Shape 4"/>
          <p:cNvSpPr/>
          <p:nvPr/>
        </p:nvSpPr>
        <p:spPr>
          <a:xfrm>
            <a:off x="5187077" y="3817501"/>
            <a:ext cx="8592860" cy="15240"/>
          </a:xfrm>
          <a:prstGeom prst="roundRect">
            <a:avLst>
              <a:gd name="adj" fmla="val 1339536"/>
            </a:avLst>
          </a:prstGeom>
          <a:solidFill>
            <a:srgbClr val="B7D5CA"/>
          </a:solidFill>
          <a:ln/>
        </p:spPr>
      </p:sp>
      <p:pic>
        <p:nvPicPr>
          <p:cNvPr id="8" name="Image 1" descr="preencoded.png">    </p:cNvPr>
          <p:cNvPicPr>
            <a:picLocks noChangeAspect="1"/>
          </p:cNvPicPr>
          <p:nvPr/>
        </p:nvPicPr>
        <p:blipFill>
          <a:blip r:embed="rId2"/>
          <a:stretch>
            <a:fillRect/>
          </a:stretch>
        </p:blipFill>
        <p:spPr>
          <a:xfrm>
            <a:off x="1902381" y="3861078"/>
            <a:ext cx="4304109" cy="1669852"/>
          </a:xfrm>
          <a:prstGeom prst="rect">
            <a:avLst/>
          </a:prstGeom>
        </p:spPr>
      </p:pic>
      <p:sp>
        <p:nvSpPr>
          <p:cNvPr id="9" name="Text 5"/>
          <p:cNvSpPr/>
          <p:nvPr/>
        </p:nvSpPr>
        <p:spPr>
          <a:xfrm>
            <a:off x="3894892" y="4496633"/>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4B4A4A"/>
                </a:solidFill>
                <a:latin typeface="Noto Serif SC Bold" pitchFamily="34" charset="0"/>
                <a:ea typeface="Noto Serif SC Bold" pitchFamily="34" charset="-122"/>
                <a:cs typeface="Noto Serif SC Bold" pitchFamily="34" charset="-120"/>
              </a:rPr>
              <a:t>2</a:t>
            </a:r>
            <a:endParaRPr lang="en-US" sz="25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Data Integrity</a:t>
            </a:r>
            <a:endParaRPr lang="en-US" sz="2200" dirty="0"/>
          </a:p>
        </p:txBody>
      </p:sp>
      <p:sp>
        <p:nvSpPr>
          <p:cNvPr id="11" name="Text 7"/>
          <p:cNvSpPr/>
          <p:nvPr/>
        </p:nvSpPr>
        <p:spPr>
          <a:xfrm>
            <a:off x="6433304" y="4759762"/>
            <a:ext cx="4165163"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Prevents data corruption and deadlocks.</a:t>
            </a:r>
            <a:endParaRPr lang="en-US" sz="1750" dirty="0"/>
          </a:p>
        </p:txBody>
      </p:sp>
      <p:sp>
        <p:nvSpPr>
          <p:cNvPr id="12" name="Shape 8"/>
          <p:cNvSpPr/>
          <p:nvPr/>
        </p:nvSpPr>
        <p:spPr>
          <a:xfrm>
            <a:off x="6263164" y="5544026"/>
            <a:ext cx="7516773" cy="15240"/>
          </a:xfrm>
          <a:prstGeom prst="roundRect">
            <a:avLst>
              <a:gd name="adj" fmla="val 1339536"/>
            </a:avLst>
          </a:prstGeom>
          <a:solidFill>
            <a:srgbClr val="B7D5CA"/>
          </a:solidFill>
          <a:ln/>
        </p:spPr>
      </p:sp>
      <p:pic>
        <p:nvPicPr>
          <p:cNvPr id="13" name="Image 2" descr="preencoded.png">    </p:cNvPr>
          <p:cNvPicPr>
            <a:picLocks noChangeAspect="1"/>
          </p:cNvPicPr>
          <p:nvPr/>
        </p:nvPicPr>
        <p:blipFill>
          <a:blip r:embed="rId3"/>
          <a:stretch>
            <a:fillRect/>
          </a:stretch>
        </p:blipFill>
        <p:spPr>
          <a:xfrm>
            <a:off x="826294" y="5587603"/>
            <a:ext cx="6456164" cy="1669852"/>
          </a:xfrm>
          <a:prstGeom prst="rect">
            <a:avLst/>
          </a:prstGeom>
        </p:spPr>
      </p:pic>
      <p:sp>
        <p:nvSpPr>
          <p:cNvPr id="14" name="Text 9"/>
          <p:cNvSpPr/>
          <p:nvPr/>
        </p:nvSpPr>
        <p:spPr>
          <a:xfrm>
            <a:off x="3894773" y="6223159"/>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4B4A4A"/>
                </a:solidFill>
                <a:latin typeface="Noto Serif SC Bold" pitchFamily="34" charset="0"/>
                <a:ea typeface="Noto Serif SC Bold" pitchFamily="34" charset="-122"/>
                <a:cs typeface="Noto Serif SC Bold" pitchFamily="34" charset="-120"/>
              </a:rPr>
              <a:t>3</a:t>
            </a:r>
            <a:endParaRPr lang="en-US" sz="25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OS Guarantees</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OS must guarantee mutual exclusion, progress, and bounded waiting.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2025-05-27T06:55:18Z</dcterms:created>
  <dcterms:modified xsi:type="dcterms:W3CDTF">2025-05-27T06:55:18Z</dcterms:modified>
</cp:coreProperties>
</file>